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1" roundtripDataSignature="AMtx7mgIzKj6zdNzvHvTSfYSpwQSBKWa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13C834-1409-4E8D-A5A5-5102D3BBF0B7}">
  <a:tblStyle styleId="{6313C834-1409-4E8D-A5A5-5102D3BBF0B7}" styleName="Table_0">
    <a:wholeTbl>
      <a:tcTxStyle b="off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2E904FC-C3E9-4FC2-BCD5-B3EECF69704C}" styleName="Table_1">
    <a:wholeTbl>
      <a:tcTxStyle b="off" i="off">
        <a:font>
          <a:latin typeface="Times New Roman"/>
          <a:ea typeface="Times New Roman"/>
          <a:cs typeface="Times New Roman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E7"/>
          </a:solidFill>
        </a:fill>
      </a:tcStyle>
    </a:wholeTbl>
    <a:band1H>
      <a:tcTxStyle/>
      <a:tcStyle>
        <a:fill>
          <a:solidFill>
            <a:srgbClr val="CFDECC"/>
          </a:solidFill>
        </a:fill>
      </a:tcStyle>
    </a:band1H>
    <a:band2H>
      <a:tcTxStyle/>
    </a:band2H>
    <a:band1V>
      <a:tcTxStyle/>
      <a:tcStyle>
        <a:fill>
          <a:solidFill>
            <a:srgbClr val="CFDECC"/>
          </a:solidFill>
        </a:fill>
      </a:tcStyle>
    </a:band1V>
    <a:band2V>
      <a:tcTxStyle/>
    </a:band2V>
    <a:la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customschemas.google.com/relationships/presentationmetadata" Target="meta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b866b57e97dd73f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b866b57e97dd73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6"/>
          <p:cNvSpPr txBox="1"/>
          <p:nvPr>
            <p:ph type="ctrTitle"/>
          </p:nvPr>
        </p:nvSpPr>
        <p:spPr>
          <a:xfrm>
            <a:off x="365759" y="2166364"/>
            <a:ext cx="11471565" cy="17393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Times New Roman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1524000" y="3996250"/>
            <a:ext cx="9144000" cy="1309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6" name="Google Shape;16;p26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6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6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7"/>
          <p:cNvSpPr txBox="1"/>
          <p:nvPr>
            <p:ph idx="1" type="body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2" name="Google Shape;22;p27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7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7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9"/>
          <p:cNvSpPr txBox="1"/>
          <p:nvPr>
            <p:ph type="title"/>
          </p:nvPr>
        </p:nvSpPr>
        <p:spPr>
          <a:xfrm>
            <a:off x="833191" y="2208879"/>
            <a:ext cx="105156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imes New Roman"/>
              <a:buNone/>
              <a:defRPr b="0"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1" type="body"/>
          </p:nvPr>
        </p:nvSpPr>
        <p:spPr>
          <a:xfrm>
            <a:off x="833191" y="4010334"/>
            <a:ext cx="10515600" cy="11746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29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algn="l">
              <a:spcBef>
                <a:spcPts val="0"/>
              </a:spcBef>
              <a:buNone/>
              <a:defRPr b="0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1205344" y="2011680"/>
            <a:ext cx="475488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Char char="▪"/>
              <a:defRPr sz="2200"/>
            </a:lvl1pPr>
            <a:lvl2pPr indent="-355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6230391" y="2011680"/>
            <a:ext cx="475488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Char char="▪"/>
              <a:defRPr sz="2200"/>
            </a:lvl1pPr>
            <a:lvl2pPr indent="-355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40" name="Google Shape;40;p30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0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1"/>
          <p:cNvSpPr txBox="1"/>
          <p:nvPr>
            <p:ph idx="1" type="body"/>
          </p:nvPr>
        </p:nvSpPr>
        <p:spPr>
          <a:xfrm>
            <a:off x="1207008" y="1913470"/>
            <a:ext cx="4754880" cy="743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100"/>
              <a:buNone/>
              <a:defRPr b="1" sz="2100"/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1"/>
          <p:cNvSpPr txBox="1"/>
          <p:nvPr>
            <p:ph idx="2" type="body"/>
          </p:nvPr>
        </p:nvSpPr>
        <p:spPr>
          <a:xfrm>
            <a:off x="1207008" y="2656566"/>
            <a:ext cx="475488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Char char="▪"/>
              <a:defRPr sz="2200"/>
            </a:lvl1pPr>
            <a:lvl2pPr indent="-355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47" name="Google Shape;47;p31"/>
          <p:cNvSpPr txBox="1"/>
          <p:nvPr>
            <p:ph idx="3" type="body"/>
          </p:nvPr>
        </p:nvSpPr>
        <p:spPr>
          <a:xfrm>
            <a:off x="6231230" y="1913470"/>
            <a:ext cx="4754880" cy="743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100"/>
              <a:buNone/>
              <a:defRPr b="1" sz="2100"/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31"/>
          <p:cNvSpPr txBox="1"/>
          <p:nvPr>
            <p:ph idx="4" type="body"/>
          </p:nvPr>
        </p:nvSpPr>
        <p:spPr>
          <a:xfrm>
            <a:off x="6231230" y="2656564"/>
            <a:ext cx="475488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Char char="▪"/>
              <a:defRPr sz="2200"/>
            </a:lvl1pPr>
            <a:lvl2pPr indent="-355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▪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49" name="Google Shape;49;p31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32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2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3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" type="body"/>
          </p:nvPr>
        </p:nvSpPr>
        <p:spPr>
          <a:xfrm>
            <a:off x="1207008" y="2120054"/>
            <a:ext cx="612648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Char char="▪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▪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Char char="▪"/>
              <a:defRPr sz="2000"/>
            </a:lvl9pPr>
          </a:lstStyle>
          <a:p/>
        </p:txBody>
      </p:sp>
      <p:sp>
        <p:nvSpPr>
          <p:cNvPr id="60" name="Google Shape;60;p33"/>
          <p:cNvSpPr txBox="1"/>
          <p:nvPr>
            <p:ph idx="2" type="body"/>
          </p:nvPr>
        </p:nvSpPr>
        <p:spPr>
          <a:xfrm>
            <a:off x="7789023" y="2147486"/>
            <a:ext cx="3200400" cy="343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1" name="Google Shape;61;p33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3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3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4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/>
          <p:nvPr>
            <p:ph idx="2" type="pic"/>
          </p:nvPr>
        </p:nvSpPr>
        <p:spPr>
          <a:xfrm>
            <a:off x="1280160" y="2211494"/>
            <a:ext cx="6126480" cy="3931920"/>
          </a:xfrm>
          <a:prstGeom prst="rect">
            <a:avLst/>
          </a:prstGeom>
          <a:solidFill>
            <a:srgbClr val="EEEAE2"/>
          </a:solidFill>
          <a:ln>
            <a:noFill/>
          </a:ln>
        </p:spPr>
      </p:sp>
      <p:sp>
        <p:nvSpPr>
          <p:cNvPr id="67" name="Google Shape;67;p34"/>
          <p:cNvSpPr txBox="1"/>
          <p:nvPr>
            <p:ph idx="1" type="body"/>
          </p:nvPr>
        </p:nvSpPr>
        <p:spPr>
          <a:xfrm>
            <a:off x="7790688" y="2150621"/>
            <a:ext cx="32004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8" name="Google Shape;68;p34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4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4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" type="body"/>
          </p:nvPr>
        </p:nvSpPr>
        <p:spPr>
          <a:xfrm rot="5400000">
            <a:off x="3991839" y="-777240"/>
            <a:ext cx="4206240" cy="9784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74" name="Google Shape;74;p35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5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5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36"/>
          <p:cNvSpPr txBox="1"/>
          <p:nvPr>
            <p:ph type="title"/>
          </p:nvPr>
        </p:nvSpPr>
        <p:spPr>
          <a:xfrm rot="5400000">
            <a:off x="7413033" y="2022229"/>
            <a:ext cx="5897562" cy="2402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6"/>
          <p:cNvSpPr txBox="1"/>
          <p:nvPr>
            <p:ph idx="1" type="body"/>
          </p:nvPr>
        </p:nvSpPr>
        <p:spPr>
          <a:xfrm rot="5400000">
            <a:off x="1876064" y="-763226"/>
            <a:ext cx="5897562" cy="7973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▪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▪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81" name="Google Shape;81;p36"/>
          <p:cNvSpPr txBox="1"/>
          <p:nvPr>
            <p:ph idx="10" type="dt"/>
          </p:nvPr>
        </p:nvSpPr>
        <p:spPr>
          <a:xfrm>
            <a:off x="838200" y="6422854"/>
            <a:ext cx="274319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6"/>
          <p:cNvSpPr txBox="1"/>
          <p:nvPr>
            <p:ph idx="11" type="ftr"/>
          </p:nvPr>
        </p:nvSpPr>
        <p:spPr>
          <a:xfrm>
            <a:off x="3776135" y="6422854"/>
            <a:ext cx="427966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6"/>
          <p:cNvSpPr txBox="1"/>
          <p:nvPr>
            <p:ph idx="12" type="sldNum"/>
          </p:nvPr>
        </p:nvSpPr>
        <p:spPr>
          <a:xfrm>
            <a:off x="8073048" y="6422854"/>
            <a:ext cx="8797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BF2"/>
            </a:gs>
            <a:gs pos="10000">
              <a:srgbClr val="D9EFD2"/>
            </a:gs>
            <a:gs pos="60000">
              <a:srgbClr val="DAF0F2"/>
            </a:gs>
            <a:gs pos="86000">
              <a:srgbClr val="DAF0F2"/>
            </a:gs>
            <a:gs pos="100000">
              <a:srgbClr val="DAF0F2"/>
            </a:gs>
          </a:gsLst>
          <a:path path="circle">
            <a:fillToRect b="0%" l="100%" r="0%" t="100%"/>
          </a:path>
          <a:tileRect b="-100%" l="0%" r="-100%" t="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25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 New Roman"/>
              <a:buNone/>
              <a:defRPr b="0" i="0" sz="4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25"/>
          <p:cNvSpPr txBox="1"/>
          <p:nvPr>
            <p:ph idx="1" type="body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Noto Sans Symbols"/>
              <a:buChar char="▪"/>
              <a:defRPr b="0" i="0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lt1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0" type="dt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1" type="ftr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" name="Google Shape;11;p25"/>
          <p:cNvSpPr txBox="1"/>
          <p:nvPr>
            <p:ph idx="12" type="sldNum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845575" y="1112531"/>
            <a:ext cx="10717160" cy="1247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r>
              <a:rPr b="1" lang="en-IN" sz="6600">
                <a:solidFill>
                  <a:schemeClr val="dk1"/>
                </a:solidFill>
              </a:rPr>
              <a:t>ACQUIRED IMMUNE DEFICIENCY SYNDROME (AIDS)</a:t>
            </a:r>
            <a:br>
              <a:rPr b="1" lang="en-IN" sz="6600">
                <a:solidFill>
                  <a:schemeClr val="dk1"/>
                </a:solidFill>
              </a:rPr>
            </a:br>
            <a:endParaRPr b="1" sz="3200">
              <a:solidFill>
                <a:schemeClr val="dk1"/>
              </a:solidFill>
            </a:endParaRPr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2271253" y="416247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 Ayesha Fatima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Pharm D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Assistant Professor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Dept of Pharmacy Practice</a:t>
            </a:r>
            <a:endParaRPr/>
          </a:p>
        </p:txBody>
      </p:sp>
      <p:pic>
        <p:nvPicPr>
          <p:cNvPr descr="Human Immunodeficiency Virus (HIV)" id="90" name="Google Shape;90;p1"/>
          <p:cNvPicPr preferRelativeResize="0"/>
          <p:nvPr/>
        </p:nvPicPr>
        <p:blipFill rotWithShape="1">
          <a:blip r:embed="rId3">
            <a:alphaModFix/>
          </a:blip>
          <a:srcRect b="3988" l="4838" r="3180" t="12921"/>
          <a:stretch/>
        </p:blipFill>
        <p:spPr>
          <a:xfrm>
            <a:off x="363794" y="2989006"/>
            <a:ext cx="6184490" cy="3631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>
            <p:ph type="title"/>
          </p:nvPr>
        </p:nvSpPr>
        <p:spPr>
          <a:xfrm>
            <a:off x="1153758" y="0"/>
            <a:ext cx="9784080" cy="7113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IN">
                <a:solidFill>
                  <a:schemeClr val="dk1"/>
                </a:solidFill>
              </a:rPr>
              <a:t>INTRODUCTION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96" name="Google Shape;96;p2"/>
          <p:cNvSpPr txBox="1"/>
          <p:nvPr>
            <p:ph idx="1" type="body"/>
          </p:nvPr>
        </p:nvSpPr>
        <p:spPr>
          <a:xfrm>
            <a:off x="501445" y="658761"/>
            <a:ext cx="11346426" cy="60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1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AIDS was first described in 1981 as a new disease.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In 1983, the causative agent was identified as Human Immunodeficiency Virus (HIV).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HIV is a retrovirus.  It is classified into: </a:t>
            </a:r>
            <a:endParaRPr/>
          </a:p>
          <a:p>
            <a:pPr indent="-457200" lvl="3" marL="1143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lphaLcPeriod"/>
            </a:pPr>
            <a:r>
              <a:rPr lang="en-IN" sz="1800">
                <a:solidFill>
                  <a:schemeClr val="dk1"/>
                </a:solidFill>
              </a:rPr>
              <a:t>HIV-1 (most common and virulent) </a:t>
            </a:r>
            <a:endParaRPr/>
          </a:p>
          <a:p>
            <a:pPr indent="-457200" lvl="3" marL="11430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lphaLcPeriod"/>
            </a:pPr>
            <a:r>
              <a:rPr lang="en-IN" sz="1800">
                <a:solidFill>
                  <a:schemeClr val="dk1"/>
                </a:solidFill>
              </a:rPr>
              <a:t>HIV-2 (less virulent, mainly in West Africa)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HIV primarily attacks CD4+ helper T cells.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Leads to: Progressive immune system destruction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Increased susceptibility to:  Opportunistic infections, Malignancies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According to Joint United Nations Programme on HIV/AIDS:  Approximately 34 million people are living with HIV/AIDS.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High prevalence regions: Sub-Saharan Africa, Asia, South America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1" lang="en-IN">
                <a:solidFill>
                  <a:schemeClr val="dk1"/>
                </a:solidFill>
              </a:rPr>
              <a:t>High-Risk Groups</a:t>
            </a:r>
            <a:endParaRPr/>
          </a:p>
          <a:p>
            <a:pPr indent="-182880" lvl="3" marL="86868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Individuals with: </a:t>
            </a:r>
            <a:r>
              <a:rPr lang="en-IN">
                <a:solidFill>
                  <a:schemeClr val="dk1"/>
                </a:solidFill>
              </a:rPr>
              <a:t>Multiple sexual partners , STIs </a:t>
            </a:r>
            <a:endParaRPr/>
          </a:p>
          <a:p>
            <a:pPr indent="-182880" lvl="3" marL="86868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Intravenous drug users </a:t>
            </a:r>
            <a:endParaRPr/>
          </a:p>
          <a:p>
            <a:pPr indent="-182880" lvl="3" marL="86868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Healthcare workers (occupational exposure) </a:t>
            </a:r>
            <a:endParaRPr/>
          </a:p>
          <a:p>
            <a:pPr indent="-182880" lvl="3" marL="86868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Infants born to HIV-positive mothers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idx="1" type="body"/>
          </p:nvPr>
        </p:nvSpPr>
        <p:spPr>
          <a:xfrm>
            <a:off x="357042" y="333564"/>
            <a:ext cx="11450472" cy="10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n-IN" sz="4000">
                <a:solidFill>
                  <a:schemeClr val="dk1"/>
                </a:solidFill>
              </a:rPr>
              <a:t>Modes of Transmission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IN" sz="2800">
                <a:solidFill>
                  <a:schemeClr val="dk1"/>
                </a:solidFill>
              </a:rPr>
              <a:t>HIV is transmitted through </a:t>
            </a:r>
            <a:r>
              <a:rPr b="1" lang="en-IN" sz="2800">
                <a:solidFill>
                  <a:schemeClr val="dk1"/>
                </a:solidFill>
              </a:rPr>
              <a:t>three main routes</a:t>
            </a:r>
            <a:r>
              <a:rPr lang="en-IN" sz="2800">
                <a:solidFill>
                  <a:schemeClr val="dk1"/>
                </a:solidFill>
              </a:rPr>
              <a:t>: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452284" y="1641988"/>
            <a:ext cx="4552334" cy="4555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IN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Sexual Transmission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common mode.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Includes: Receptive anal intercourse , Vaginal intercourse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Risk increases with: Existing sexually transmitted infections (STIs):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Syphilis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Gonorrhea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Chlamydia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Herpes simplex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Trichomoniasis </a:t>
            </a:r>
            <a:endParaRPr/>
          </a:p>
          <a:p>
            <a:pPr indent="-342900" lvl="2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Chancroid 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Condom use reduces risk by ~20-fold</a:t>
            </a:r>
            <a:endParaRPr/>
          </a:p>
        </p:txBody>
      </p:sp>
      <p:sp>
        <p:nvSpPr>
          <p:cNvPr id="103" name="Google Shape;103;p3"/>
          <p:cNvSpPr txBox="1"/>
          <p:nvPr/>
        </p:nvSpPr>
        <p:spPr>
          <a:xfrm>
            <a:off x="5496232" y="1531742"/>
            <a:ext cx="6371304" cy="2277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IN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Parenteral Transmission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Through exposure to infected blood: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Sharing needles (common in drug addicts)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Blood transfusion with infected blood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Healthcare workers: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Risk via needle-stick injuries 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5574892" y="3776391"/>
            <a:ext cx="6096000" cy="2369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Perinatal (Vertical) Transmission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From mother to child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Occurs: During pregnancy, At delivery, Through breastfeeding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Risk without treatment:  Approximately 40%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0" i="0" lang="en-IN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 factor:  Maternal viral load at delivery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/>
          <p:nvPr>
            <p:ph type="title"/>
          </p:nvPr>
        </p:nvSpPr>
        <p:spPr>
          <a:xfrm>
            <a:off x="501445" y="284176"/>
            <a:ext cx="5978013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lang="en-IN" cap="none">
                <a:solidFill>
                  <a:schemeClr val="dk1"/>
                </a:solidFill>
              </a:rPr>
              <a:t>Morphologic Structure of </a:t>
            </a:r>
            <a:r>
              <a:rPr lang="en-IN">
                <a:solidFill>
                  <a:schemeClr val="dk1"/>
                </a:solidFill>
              </a:rPr>
              <a:t>HIV-1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4"/>
          <p:cNvSpPr txBox="1"/>
          <p:nvPr>
            <p:ph idx="1" type="body"/>
          </p:nvPr>
        </p:nvSpPr>
        <p:spPr>
          <a:xfrm>
            <a:off x="412955" y="1976284"/>
            <a:ext cx="5801032" cy="4359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Human Immunodeficiency Virus Type 1 belongs to the lentivirus subgroup of retroviruses.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Diameter: ~100 nm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Shape: Spherical, enveloped virus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Surrounded by a lipoprotein envelope derived from host cell membrane </a:t>
            </a:r>
            <a:endParaRPr/>
          </a:p>
        </p:txBody>
      </p:sp>
      <p:pic>
        <p:nvPicPr>
          <p:cNvPr descr="Microbe Illustrations | Biology of Human/World of Viruses" id="111" name="Google Shape;11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48106" y="409422"/>
            <a:ext cx="5572125" cy="57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/>
          <p:nvPr>
            <p:ph idx="1" type="body"/>
          </p:nvPr>
        </p:nvSpPr>
        <p:spPr>
          <a:xfrm>
            <a:off x="403121" y="231059"/>
            <a:ext cx="11149782" cy="66269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IN" sz="1800">
                <a:solidFill>
                  <a:schemeClr val="dk1"/>
                </a:solidFill>
              </a:rPr>
              <a:t>1. Envelope (Outer Layer): </a:t>
            </a:r>
            <a:r>
              <a:rPr lang="en-IN" sz="1800">
                <a:solidFill>
                  <a:schemeClr val="dk1"/>
                </a:solidFill>
              </a:rPr>
              <a:t>Lipid bilayer obtained from host cell during budding  Contains 72 glycoprotein spikes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IN" sz="1800">
                <a:solidFill>
                  <a:schemeClr val="dk1"/>
                </a:solidFill>
              </a:rPr>
              <a:t>Important proteins: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IN" sz="1800">
                <a:solidFill>
                  <a:schemeClr val="dk1"/>
                </a:solidFill>
              </a:rPr>
              <a:t>gp120 (surface glycoprotein)</a:t>
            </a:r>
            <a:r>
              <a:rPr lang="en-IN" sz="1800">
                <a:solidFill>
                  <a:schemeClr val="dk1"/>
                </a:solidFill>
              </a:rPr>
              <a:t> : Responsible for attachment (adhesion) to CD4 receptors on host cells. Loosely attached → easily shed into serum &amp; lymphatic tissues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b="1" lang="en-IN" sz="1800">
                <a:solidFill>
                  <a:schemeClr val="dk1"/>
                </a:solidFill>
              </a:rPr>
              <a:t>gp41 (transmembrane glycoprotein)</a:t>
            </a:r>
            <a:r>
              <a:rPr lang="en-IN" sz="1800">
                <a:solidFill>
                  <a:schemeClr val="dk1"/>
                </a:solidFill>
              </a:rPr>
              <a:t> : Anchors gp120 to viral envelope. Helps in fusion of virus with host cell membrane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 sz="1800">
                <a:solidFill>
                  <a:schemeClr val="dk1"/>
                </a:solidFill>
              </a:rPr>
              <a:t>May incorporate host proteins:  </a:t>
            </a:r>
            <a:r>
              <a:rPr b="1" lang="en-IN" sz="1800">
                <a:solidFill>
                  <a:schemeClr val="dk1"/>
                </a:solidFill>
              </a:rPr>
              <a:t>HLA class I &amp; II</a:t>
            </a:r>
            <a:r>
              <a:rPr lang="en-IN" sz="1800">
                <a:solidFill>
                  <a:schemeClr val="dk1"/>
                </a:solidFill>
              </a:rPr>
              <a:t>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 sz="1800">
                <a:solidFill>
                  <a:schemeClr val="dk1"/>
                </a:solidFill>
              </a:rPr>
              <a:t>Adhesion molecules like </a:t>
            </a:r>
            <a:r>
              <a:rPr b="1" lang="en-IN" sz="1800">
                <a:solidFill>
                  <a:schemeClr val="dk1"/>
                </a:solidFill>
              </a:rPr>
              <a:t>ICAM-1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IN" sz="1800">
                <a:solidFill>
                  <a:schemeClr val="dk1"/>
                </a:solidFill>
              </a:rPr>
              <a:t>2. Matrix Layer: </a:t>
            </a:r>
            <a:r>
              <a:rPr lang="en-IN" sz="1800">
                <a:solidFill>
                  <a:schemeClr val="dk1"/>
                </a:solidFill>
              </a:rPr>
              <a:t>Located just beneath the envelope, Composed of: p17 protein </a:t>
            </a:r>
            <a:endParaRPr/>
          </a:p>
          <a:p>
            <a:pPr indent="0" lvl="1" marL="228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IN" sz="1800">
                <a:solidFill>
                  <a:schemeClr val="dk1"/>
                </a:solidFill>
              </a:rPr>
              <a:t>Functions: </a:t>
            </a:r>
            <a:endParaRPr/>
          </a:p>
          <a:p>
            <a:pPr indent="-457200" lvl="2" marL="9144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Maintains viral structure </a:t>
            </a:r>
            <a:endParaRPr/>
          </a:p>
          <a:p>
            <a:pPr indent="-457200" lvl="2" marL="9144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>
                <a:solidFill>
                  <a:schemeClr val="dk1"/>
                </a:solidFill>
              </a:rPr>
              <a:t>Anchors envelope to capsid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IN" sz="1800">
                <a:solidFill>
                  <a:schemeClr val="dk1"/>
                </a:solidFill>
              </a:rPr>
              <a:t>3. Capsid (Core)</a:t>
            </a:r>
            <a:r>
              <a:rPr lang="en-IN" sz="1800">
                <a:solidFill>
                  <a:schemeClr val="dk1"/>
                </a:solidFill>
              </a:rPr>
              <a:t>Cone-shaped central structure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IN" sz="1800">
                <a:solidFill>
                  <a:schemeClr val="dk1"/>
                </a:solidFill>
              </a:rPr>
              <a:t>Made of: </a:t>
            </a:r>
            <a:r>
              <a:rPr b="1" lang="en-IN" sz="1800">
                <a:solidFill>
                  <a:schemeClr val="dk1"/>
                </a:solidFill>
              </a:rPr>
              <a:t>p24 protein (core antigen):</a:t>
            </a:r>
            <a:r>
              <a:rPr lang="en-IN" sz="1800">
                <a:solidFill>
                  <a:schemeClr val="dk1"/>
                </a:solidFill>
              </a:rPr>
              <a:t> p24 is an important diagnostic marker in early HIV infection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IN" sz="1800">
                <a:solidFill>
                  <a:schemeClr val="dk1"/>
                </a:solidFill>
              </a:rPr>
              <a:t>4. Nucleocapsid: </a:t>
            </a:r>
            <a:r>
              <a:rPr lang="en-IN" sz="1800">
                <a:solidFill>
                  <a:schemeClr val="dk1"/>
                </a:solidFill>
              </a:rPr>
              <a:t>Inside the capsid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 sz="1800">
                <a:solidFill>
                  <a:schemeClr val="dk1"/>
                </a:solidFill>
              </a:rPr>
              <a:t>Two copies of single-stranded RNA </a:t>
            </a:r>
            <a:endParaRPr/>
          </a:p>
          <a:p>
            <a:pPr indent="-457200" lvl="1" marL="6858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AutoNum type="arabicPeriod"/>
            </a:pPr>
            <a:r>
              <a:rPr lang="en-IN" sz="1800">
                <a:solidFill>
                  <a:schemeClr val="dk1"/>
                </a:solidFill>
              </a:rPr>
              <a:t>RNA is associated with: p7 nucleoprotein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idx="1" type="body"/>
          </p:nvPr>
        </p:nvSpPr>
        <p:spPr>
          <a:xfrm>
            <a:off x="452284" y="324465"/>
            <a:ext cx="10731360" cy="61687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rPr b="1" lang="en-IN" sz="1700">
                <a:solidFill>
                  <a:schemeClr val="dk1"/>
                </a:solidFill>
              </a:rPr>
              <a:t>5. Viral Genome: </a:t>
            </a:r>
            <a:r>
              <a:rPr lang="en-IN" sz="1700">
                <a:solidFill>
                  <a:schemeClr val="dk1"/>
                </a:solidFill>
              </a:rPr>
              <a:t>Contains 2 identical strands of RNA . Carries genetic information required for replication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00"/>
              <a:buNone/>
            </a:pPr>
            <a:r>
              <a:rPr b="1" lang="en-IN" sz="1700">
                <a:solidFill>
                  <a:schemeClr val="dk1"/>
                </a:solidFill>
              </a:rPr>
              <a:t>6. Enzymes (Essential for Replication) </a:t>
            </a:r>
            <a:r>
              <a:rPr lang="en-IN" sz="1700">
                <a:solidFill>
                  <a:schemeClr val="dk1"/>
                </a:solidFill>
              </a:rPr>
              <a:t>HIV contains enzymes necessary for its life cycle: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Reverse Transcriptase (p66)</a:t>
            </a:r>
            <a:r>
              <a:rPr lang="en-IN" sz="1700">
                <a:solidFill>
                  <a:schemeClr val="dk1"/>
                </a:solidFill>
              </a:rPr>
              <a:t> : Converts viral RNA → DNA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Integrase (p32)</a:t>
            </a:r>
            <a:r>
              <a:rPr lang="en-IN" sz="1700">
                <a:solidFill>
                  <a:schemeClr val="dk1"/>
                </a:solidFill>
              </a:rPr>
              <a:t> : Integrates viral DNA into host genome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Protease (p11)</a:t>
            </a:r>
            <a:r>
              <a:rPr lang="en-IN" sz="1700">
                <a:solidFill>
                  <a:schemeClr val="dk1"/>
                </a:solidFill>
              </a:rPr>
              <a:t>  Cleaves viral proteins → maturation of virus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700"/>
              <a:buNone/>
            </a:pPr>
            <a:r>
              <a:rPr b="1" lang="en-IN" sz="1700">
                <a:solidFill>
                  <a:schemeClr val="dk1"/>
                </a:solidFill>
              </a:rPr>
              <a:t>7. Additional Features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en-IN" sz="1700">
                <a:solidFill>
                  <a:schemeClr val="dk1"/>
                </a:solidFill>
              </a:rPr>
              <a:t>During budding, virus may carry </a:t>
            </a:r>
            <a:r>
              <a:rPr b="1" lang="en-IN" sz="1700">
                <a:solidFill>
                  <a:schemeClr val="dk1"/>
                </a:solidFill>
              </a:rPr>
              <a:t>host cell components</a:t>
            </a:r>
            <a:r>
              <a:rPr lang="en-IN" sz="1700">
                <a:solidFill>
                  <a:schemeClr val="dk1"/>
                </a:solidFill>
              </a:rPr>
              <a:t>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en-IN" sz="1700">
                <a:solidFill>
                  <a:schemeClr val="dk1"/>
                </a:solidFill>
              </a:rPr>
              <a:t>gp120 shedding contributes to: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en-IN" sz="1700">
                <a:solidFill>
                  <a:schemeClr val="dk1"/>
                </a:solidFill>
              </a:rPr>
              <a:t>Immune evasion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lang="en-IN" sz="1700">
                <a:solidFill>
                  <a:schemeClr val="dk1"/>
                </a:solidFill>
              </a:rPr>
              <a:t>Circulating viral proteins in blood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gp120</a:t>
            </a:r>
            <a:r>
              <a:rPr lang="en-IN" sz="1700">
                <a:solidFill>
                  <a:schemeClr val="dk1"/>
                </a:solidFill>
              </a:rPr>
              <a:t> → Attachment to CD4 cells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gp41</a:t>
            </a:r>
            <a:r>
              <a:rPr lang="en-IN" sz="1700">
                <a:solidFill>
                  <a:schemeClr val="dk1"/>
                </a:solidFill>
              </a:rPr>
              <a:t> → Fusion with host membrane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p17</a:t>
            </a:r>
            <a:r>
              <a:rPr lang="en-IN" sz="1700">
                <a:solidFill>
                  <a:schemeClr val="dk1"/>
                </a:solidFill>
              </a:rPr>
              <a:t> → Structural matrix protein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p24</a:t>
            </a:r>
            <a:r>
              <a:rPr lang="en-IN" sz="1700">
                <a:solidFill>
                  <a:schemeClr val="dk1"/>
                </a:solidFill>
              </a:rPr>
              <a:t> → Core antigen (diagnostic marker)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p7</a:t>
            </a:r>
            <a:r>
              <a:rPr lang="en-IN" sz="1700">
                <a:solidFill>
                  <a:schemeClr val="dk1"/>
                </a:solidFill>
              </a:rPr>
              <a:t> → RNA binding protein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Times New Roman"/>
              <a:buAutoNum type="arabicPeriod"/>
            </a:pPr>
            <a:r>
              <a:rPr b="1" lang="en-IN" sz="1700">
                <a:solidFill>
                  <a:schemeClr val="dk1"/>
                </a:solidFill>
              </a:rPr>
              <a:t>RT, Integrase, Protease</a:t>
            </a:r>
            <a:r>
              <a:rPr lang="en-IN" sz="1700">
                <a:solidFill>
                  <a:schemeClr val="dk1"/>
                </a:solidFill>
              </a:rPr>
              <a:t> → Replication machinery </a:t>
            </a:r>
            <a:endParaRPr/>
          </a:p>
          <a:p>
            <a:pPr indent="-74929" lvl="0" marL="18288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00"/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/>
          <p:nvPr>
            <p:ph idx="1" type="body"/>
          </p:nvPr>
        </p:nvSpPr>
        <p:spPr>
          <a:xfrm>
            <a:off x="197526" y="904568"/>
            <a:ext cx="5918138" cy="56240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HIV Exposure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Binding to CD4 T-cell (gp120 + CD4 receptor)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Co-receptor Binding (CCR5 / CXCR4)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Fusion with Host Cell (gp41 mediated)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Release of Viral RNA + Enzymes into Cytoplasm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Reverse Transcription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(RNA → Double-stranded DNA by Reverse Transcriptase)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Integration into Host Genome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(by Integrase enzyme)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      ↓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6037006" y="2195245"/>
            <a:ext cx="6066503" cy="4154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Transcription &amp; Translation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(using host cell machinery)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Formation of Immature Viral Particles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Budding from Host Cell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Maturation of Virus (Protease action)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New Infectious Virions Released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lang="en-IN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Infection of New CD4 Cells</a:t>
            </a:r>
            <a:endParaRPr sz="2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7"/>
          <p:cNvSpPr txBox="1"/>
          <p:nvPr>
            <p:ph type="title"/>
          </p:nvPr>
        </p:nvSpPr>
        <p:spPr>
          <a:xfrm>
            <a:off x="471948" y="107196"/>
            <a:ext cx="11061290" cy="63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IN" cap="none">
                <a:solidFill>
                  <a:schemeClr val="dk1"/>
                </a:solidFill>
              </a:rPr>
              <a:t>Pathophysiology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HIV Life Cycle | NIH" id="133" name="Google Shape;13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7875" y="0"/>
            <a:ext cx="809466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 txBox="1"/>
          <p:nvPr>
            <p:ph idx="1" type="body"/>
          </p:nvPr>
        </p:nvSpPr>
        <p:spPr>
          <a:xfrm>
            <a:off x="421559" y="462116"/>
            <a:ext cx="11387138" cy="6135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Cell may be destroyed due to:  Direct viral damage (</a:t>
            </a:r>
            <a:r>
              <a:rPr b="1" lang="en-IN" sz="2400">
                <a:solidFill>
                  <a:schemeClr val="dk1"/>
                </a:solidFill>
              </a:rPr>
              <a:t>cytolysis</a:t>
            </a:r>
            <a:r>
              <a:rPr lang="en-IN" sz="2400">
                <a:solidFill>
                  <a:schemeClr val="dk1"/>
                </a:solidFill>
              </a:rPr>
              <a:t>) , Immune attack (</a:t>
            </a:r>
            <a:r>
              <a:rPr b="1" lang="en-IN" sz="2400">
                <a:solidFill>
                  <a:schemeClr val="dk1"/>
                </a:solidFill>
              </a:rPr>
              <a:t>cytotoxic T-cells</a:t>
            </a:r>
            <a:r>
              <a:rPr lang="en-IN" sz="2400">
                <a:solidFill>
                  <a:schemeClr val="dk1"/>
                </a:solidFill>
              </a:rPr>
              <a:t>)  Natural cell death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1" lang="en-IN" sz="2400">
                <a:solidFill>
                  <a:schemeClr val="dk1"/>
                </a:solidFill>
              </a:rPr>
              <a:t>Viral Distribution </a:t>
            </a:r>
            <a:r>
              <a:rPr lang="en-IN" sz="2400">
                <a:solidFill>
                  <a:schemeClr val="dk1"/>
                </a:solidFill>
              </a:rPr>
              <a:t>~</a:t>
            </a:r>
            <a:r>
              <a:rPr b="1" lang="en-IN" sz="2400">
                <a:solidFill>
                  <a:schemeClr val="dk1"/>
                </a:solidFill>
              </a:rPr>
              <a:t>99% of HIV</a:t>
            </a:r>
            <a:r>
              <a:rPr lang="en-IN" sz="2400">
                <a:solidFill>
                  <a:schemeClr val="dk1"/>
                </a:solidFill>
              </a:rPr>
              <a:t> is present in: </a:t>
            </a:r>
            <a:r>
              <a:rPr b="1" lang="en-IN" sz="2400">
                <a:solidFill>
                  <a:schemeClr val="dk1"/>
                </a:solidFill>
              </a:rPr>
              <a:t>Lymph nodes, </a:t>
            </a:r>
            <a:r>
              <a:rPr lang="en-IN" sz="2400">
                <a:solidFill>
                  <a:schemeClr val="dk1"/>
                </a:solidFill>
              </a:rPr>
              <a:t>Immune-rich tissues </a:t>
            </a:r>
            <a:br>
              <a:rPr lang="en-IN" sz="2400">
                <a:solidFill>
                  <a:schemeClr val="dk1"/>
                </a:solidFill>
              </a:rPr>
            </a:br>
            <a:endParaRPr sz="24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b="1" lang="en-IN" sz="2400">
                <a:solidFill>
                  <a:schemeClr val="dk1"/>
                </a:solidFill>
              </a:rPr>
              <a:t>Acute Phase (Acute Retroviral Syndrome) : </a:t>
            </a:r>
            <a:r>
              <a:rPr lang="en-IN" sz="2400">
                <a:solidFill>
                  <a:schemeClr val="dk1"/>
                </a:solidFill>
              </a:rPr>
              <a:t>Often misdiagnosed or unnoticed </a:t>
            </a:r>
            <a:endParaRPr/>
          </a:p>
          <a:p>
            <a:pPr indent="0" lvl="1" marL="22860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IN" sz="2400">
                <a:solidFill>
                  <a:schemeClr val="dk1"/>
                </a:solidFill>
              </a:rPr>
              <a:t>Initial Infection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    ↓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Rapid Viral Replication (High Viremia)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    ↓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Drop in CD4 Cells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    ↓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Immune Response Begins (Antibody Production)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    ↓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Symptoms Appear: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Fever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Rash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Lymphadenopathy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Fatigue</a:t>
            </a:r>
            <a:br>
              <a:rPr lang="en-IN" sz="2400">
                <a:solidFill>
                  <a:schemeClr val="dk1"/>
                </a:solidFill>
              </a:rPr>
            </a:br>
            <a:r>
              <a:rPr lang="en-IN" sz="2400">
                <a:solidFill>
                  <a:schemeClr val="dk1"/>
                </a:solidFill>
              </a:rPr>
              <a:t>  Night sweats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"/>
          <p:cNvSpPr txBox="1"/>
          <p:nvPr>
            <p:ph idx="1" type="body"/>
          </p:nvPr>
        </p:nvSpPr>
        <p:spPr>
          <a:xfrm>
            <a:off x="1040990" y="1209367"/>
            <a:ext cx="10079294" cy="346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en-IN">
                <a:solidFill>
                  <a:schemeClr val="dk1"/>
                </a:solidFill>
              </a:rPr>
              <a:t>Viral Set Point Phase (Chronic Phase)</a:t>
            </a:r>
            <a:endParaRPr/>
          </a:p>
          <a:p>
            <a:pPr indent="-182880" lvl="0" marL="182880" rtl="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Char char="▪"/>
            </a:pPr>
            <a:r>
              <a:rPr lang="en-IN">
                <a:solidFill>
                  <a:schemeClr val="dk1"/>
                </a:solidFill>
              </a:rPr>
              <a:t>Immune System Partially Controls Virus</a:t>
            </a:r>
            <a:br>
              <a:rPr lang="en-IN">
                <a:solidFill>
                  <a:schemeClr val="dk1"/>
                </a:solidFill>
              </a:rPr>
            </a:br>
            <a:r>
              <a:rPr lang="en-IN">
                <a:solidFill>
                  <a:schemeClr val="dk1"/>
                </a:solidFill>
              </a:rPr>
              <a:t>      ↓</a:t>
            </a:r>
            <a:br>
              <a:rPr lang="en-IN">
                <a:solidFill>
                  <a:schemeClr val="dk1"/>
                </a:solidFill>
              </a:rPr>
            </a:br>
            <a:r>
              <a:rPr lang="en-IN">
                <a:solidFill>
                  <a:schemeClr val="dk1"/>
                </a:solidFill>
              </a:rPr>
              <a:t>Balance Achieved:</a:t>
            </a:r>
            <a:br>
              <a:rPr lang="en-IN">
                <a:solidFill>
                  <a:schemeClr val="dk1"/>
                </a:solidFill>
              </a:rPr>
            </a:br>
            <a:r>
              <a:rPr lang="en-IN">
                <a:solidFill>
                  <a:schemeClr val="dk1"/>
                </a:solidFill>
              </a:rPr>
              <a:t>Virus Produced = Virus Destroyed</a:t>
            </a:r>
            <a:br>
              <a:rPr lang="en-IN">
                <a:solidFill>
                  <a:schemeClr val="dk1"/>
                </a:solidFill>
              </a:rPr>
            </a:br>
            <a:r>
              <a:rPr lang="en-IN">
                <a:solidFill>
                  <a:schemeClr val="dk1"/>
                </a:solidFill>
              </a:rPr>
              <a:t>      ↓</a:t>
            </a:r>
            <a:br>
              <a:rPr lang="en-IN">
                <a:solidFill>
                  <a:schemeClr val="dk1"/>
                </a:solidFill>
              </a:rPr>
            </a:br>
            <a:r>
              <a:rPr lang="en-IN">
                <a:solidFill>
                  <a:schemeClr val="dk1"/>
                </a:solidFill>
              </a:rPr>
              <a:t>Establishment of "Viral Set Point"</a:t>
            </a:r>
            <a:endParaRPr/>
          </a:p>
          <a:p>
            <a:pPr indent="-182880" lvl="1" marL="41148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IN">
                <a:solidFill>
                  <a:schemeClr val="dk1"/>
                </a:solidFill>
              </a:rPr>
              <a:t>Higher set point → Faster disease progression </a:t>
            </a:r>
            <a:endParaRPr/>
          </a:p>
          <a:p>
            <a:pPr indent="-182880" lvl="1" marL="411480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>
                <a:solidFill>
                  <a:schemeClr val="dk1"/>
                </a:solidFill>
              </a:rPr>
              <a:t>Lower set point → Slower progression</a:t>
            </a:r>
            <a:endParaRPr/>
          </a:p>
          <a:p>
            <a:pPr indent="-43179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1"/>
          <p:cNvSpPr txBox="1"/>
          <p:nvPr>
            <p:ph idx="1" type="body"/>
          </p:nvPr>
        </p:nvSpPr>
        <p:spPr>
          <a:xfrm>
            <a:off x="363794" y="1130710"/>
            <a:ext cx="6685935" cy="47194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1. Primary (Acute) HIV Infection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Common early symptoms (Acute Retroviral Syndrome):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b="1" lang="en-IN">
                <a:solidFill>
                  <a:schemeClr val="dk1"/>
                </a:solidFill>
              </a:rPr>
              <a:t>Fever</a:t>
            </a:r>
            <a:r>
              <a:rPr lang="en-IN">
                <a:solidFill>
                  <a:schemeClr val="dk1"/>
                </a:solidFill>
              </a:rPr>
              <a:t>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b="1" lang="en-IN">
                <a:solidFill>
                  <a:schemeClr val="dk1"/>
                </a:solidFill>
              </a:rPr>
              <a:t>Pharyngitis (sore throat)</a:t>
            </a:r>
            <a:r>
              <a:rPr lang="en-IN">
                <a:solidFill>
                  <a:schemeClr val="dk1"/>
                </a:solidFill>
              </a:rPr>
              <a:t>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b="1" lang="en-IN">
                <a:solidFill>
                  <a:schemeClr val="dk1"/>
                </a:solidFill>
              </a:rPr>
              <a:t>Lymphadenopathy (adenopathy)</a:t>
            </a:r>
            <a:r>
              <a:rPr lang="en-IN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r>
              <a:rPr lang="en-IN">
                <a:solidFill>
                  <a:schemeClr val="dk1"/>
                </a:solidFill>
              </a:rPr>
              <a:t>Other associated features: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lang="en-IN">
                <a:solidFill>
                  <a:schemeClr val="dk1"/>
                </a:solidFill>
              </a:rPr>
              <a:t>Rash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lang="en-IN">
                <a:solidFill>
                  <a:schemeClr val="dk1"/>
                </a:solidFill>
              </a:rPr>
              <a:t>Fatigue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lphaLcPeriod"/>
            </a:pPr>
            <a:r>
              <a:rPr lang="en-IN">
                <a:solidFill>
                  <a:schemeClr val="dk1"/>
                </a:solidFill>
              </a:rPr>
              <a:t>Night sweats </a:t>
            </a:r>
            <a:endParaRPr/>
          </a:p>
          <a:p>
            <a:pPr indent="-43179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9" name="Google Shape;149;p11"/>
          <p:cNvSpPr txBox="1"/>
          <p:nvPr>
            <p:ph type="title"/>
          </p:nvPr>
        </p:nvSpPr>
        <p:spPr>
          <a:xfrm>
            <a:off x="471948" y="107196"/>
            <a:ext cx="11061290" cy="63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IN" cap="none">
                <a:solidFill>
                  <a:schemeClr val="dk1"/>
                </a:solidFill>
              </a:rPr>
              <a:t>Clinical Presentation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idx="1" type="body"/>
          </p:nvPr>
        </p:nvSpPr>
        <p:spPr>
          <a:xfrm>
            <a:off x="865239" y="914400"/>
            <a:ext cx="9822426" cy="47883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Disease Progression : </a:t>
            </a:r>
            <a:r>
              <a:rPr lang="en-IN" sz="2400">
                <a:solidFill>
                  <a:schemeClr val="dk1"/>
                </a:solidFill>
              </a:rPr>
              <a:t>Progression to AIDS depends on:  </a:t>
            </a:r>
            <a:r>
              <a:rPr b="1" lang="en-IN" sz="2400">
                <a:solidFill>
                  <a:schemeClr val="dk1"/>
                </a:solidFill>
              </a:rPr>
              <a:t>Viral RNA load</a:t>
            </a:r>
            <a:r>
              <a:rPr lang="en-IN" sz="2400">
                <a:solidFill>
                  <a:schemeClr val="dk1"/>
                </a:solidFill>
              </a:rPr>
              <a:t> </a:t>
            </a:r>
            <a:endParaRPr/>
          </a:p>
          <a:p>
            <a:pPr indent="-182880" lvl="1" marL="41148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▪"/>
            </a:pPr>
            <a:r>
              <a:rPr lang="en-IN" sz="2400">
                <a:solidFill>
                  <a:schemeClr val="dk1"/>
                </a:solidFill>
              </a:rPr>
              <a:t>Higher viral load → </a:t>
            </a:r>
            <a:r>
              <a:rPr b="1" lang="en-IN" sz="2400">
                <a:solidFill>
                  <a:schemeClr val="dk1"/>
                </a:solidFill>
              </a:rPr>
              <a:t>Faster progression to AIDS</a:t>
            </a:r>
            <a:r>
              <a:rPr lang="en-IN" sz="24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Clinical Features in Children: </a:t>
            </a:r>
            <a:r>
              <a:rPr lang="en-IN" sz="2400">
                <a:solidFill>
                  <a:schemeClr val="dk1"/>
                </a:solidFill>
              </a:rPr>
              <a:t>Most HIV-infected children are </a:t>
            </a:r>
            <a:r>
              <a:rPr b="1" lang="en-IN" sz="2400">
                <a:solidFill>
                  <a:schemeClr val="dk1"/>
                </a:solidFill>
              </a:rPr>
              <a:t>asymptomatic initially</a:t>
            </a:r>
            <a:r>
              <a:rPr lang="en-IN" sz="2400">
                <a:solidFill>
                  <a:schemeClr val="dk1"/>
                </a:solidFill>
              </a:rPr>
              <a:t> 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rPr lang="en-IN" sz="2400">
                <a:solidFill>
                  <a:schemeClr val="dk1"/>
                </a:solidFill>
              </a:rPr>
              <a:t>Common physical findings: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Lymphadenopathy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Hepatomegaly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Splenomegaly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Failure to thrive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Weight loss / low birth weight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rabicPeriod"/>
            </a:pPr>
            <a:r>
              <a:rPr lang="en-IN" sz="2400">
                <a:solidFill>
                  <a:schemeClr val="dk1"/>
                </a:solidFill>
              </a:rPr>
              <a:t>Fever of unknown origin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/>
          <p:nvPr>
            <p:ph idx="1" type="body"/>
          </p:nvPr>
        </p:nvSpPr>
        <p:spPr>
          <a:xfrm>
            <a:off x="373626" y="875071"/>
            <a:ext cx="11267768" cy="5624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b="1" lang="en-IN">
                <a:solidFill>
                  <a:schemeClr val="dk1"/>
                </a:solidFill>
              </a:rPr>
              <a:t>ELISA Test (Screening) </a:t>
            </a:r>
            <a:r>
              <a:rPr lang="en-IN">
                <a:solidFill>
                  <a:schemeClr val="dk1"/>
                </a:solidFill>
              </a:rPr>
              <a:t>Detects: Antibodies against HIV-1 , Highly sensitive and specific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IN">
                <a:solidFill>
                  <a:schemeClr val="dk1"/>
                </a:solidFill>
              </a:rPr>
              <a:t>False Positive</a:t>
            </a:r>
            <a:r>
              <a:rPr lang="en-IN">
                <a:solidFill>
                  <a:schemeClr val="dk1"/>
                </a:solidFill>
              </a:rPr>
              <a:t> may occur in:  Multiparous women , Recent infections:  Hepatitis B , Influenza  and After </a:t>
            </a:r>
            <a:r>
              <a:rPr b="1" lang="en-IN">
                <a:solidFill>
                  <a:schemeClr val="dk1"/>
                </a:solidFill>
              </a:rPr>
              <a:t>rabies vaccination</a:t>
            </a:r>
            <a:r>
              <a:rPr lang="en-IN">
                <a:solidFill>
                  <a:schemeClr val="dk1"/>
                </a:solidFill>
              </a:rPr>
              <a:t>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IN">
                <a:solidFill>
                  <a:schemeClr val="dk1"/>
                </a:solidFill>
              </a:rPr>
              <a:t>False Negative</a:t>
            </a:r>
            <a:r>
              <a:rPr lang="en-IN">
                <a:solidFill>
                  <a:schemeClr val="dk1"/>
                </a:solidFill>
              </a:rPr>
              <a:t>: Early infection (window period)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b="1" lang="en-IN">
                <a:solidFill>
                  <a:schemeClr val="dk1"/>
                </a:solidFill>
              </a:rPr>
              <a:t>Western Blot Assay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b="1" lang="en-IN">
                <a:solidFill>
                  <a:schemeClr val="dk1"/>
                </a:solidFill>
              </a:rPr>
              <a:t>Viral Load Testing: </a:t>
            </a:r>
            <a:r>
              <a:rPr lang="en-IN">
                <a:solidFill>
                  <a:schemeClr val="dk1"/>
                </a:solidFill>
              </a:rPr>
              <a:t>Measures:  Amount of HIV RNA (viremia)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b="1" lang="en-IN" sz="2200">
                <a:solidFill>
                  <a:schemeClr val="dk1"/>
                </a:solidFill>
              </a:rPr>
              <a:t>Methods: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 sz="2200">
                <a:solidFill>
                  <a:schemeClr val="dk1"/>
                </a:solidFill>
              </a:rPr>
              <a:t>RT-PCR (Reverse Transcriptase PCR)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 sz="2200">
                <a:solidFill>
                  <a:schemeClr val="dk1"/>
                </a:solidFill>
              </a:rPr>
              <a:t>Branched DNA assay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 sz="2200">
                <a:solidFill>
                  <a:schemeClr val="dk1"/>
                </a:solidFill>
              </a:rPr>
              <a:t>Nucleic acid sequence-based amplification 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eriod"/>
            </a:pPr>
            <a:r>
              <a:rPr b="1" lang="en-IN">
                <a:solidFill>
                  <a:schemeClr val="dk1"/>
                </a:solidFill>
              </a:rPr>
              <a:t>CD4 Count </a:t>
            </a:r>
            <a:r>
              <a:rPr lang="en-IN">
                <a:solidFill>
                  <a:schemeClr val="dk1"/>
                </a:solidFill>
              </a:rPr>
              <a:t>Normal range:  500 – 1600 cells/µL </a:t>
            </a:r>
            <a:endParaRPr/>
          </a:p>
          <a:p>
            <a:pPr indent="0" lvl="2" marL="457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IN" sz="2200">
                <a:solidFill>
                  <a:schemeClr val="dk1"/>
                </a:solidFill>
              </a:rPr>
              <a:t>Important marker for: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 sz="2200">
                <a:solidFill>
                  <a:schemeClr val="dk1"/>
                </a:solidFill>
              </a:rPr>
              <a:t>Disease progression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rabicPeriod"/>
            </a:pPr>
            <a:r>
              <a:rPr lang="en-IN" sz="2200">
                <a:solidFill>
                  <a:schemeClr val="dk1"/>
                </a:solidFill>
              </a:rPr>
              <a:t>Immune status </a:t>
            </a:r>
            <a:endParaRPr/>
          </a:p>
          <a:p>
            <a:pPr indent="-317500" lvl="0" marL="457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0" name="Google Shape;160;p13"/>
          <p:cNvSpPr txBox="1"/>
          <p:nvPr>
            <p:ph type="title"/>
          </p:nvPr>
        </p:nvSpPr>
        <p:spPr>
          <a:xfrm>
            <a:off x="471948" y="107196"/>
            <a:ext cx="11061290" cy="6302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IN" cap="none">
                <a:solidFill>
                  <a:schemeClr val="dk1"/>
                </a:solidFill>
              </a:rPr>
              <a:t>Diagnosis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g1b866b57e97dd73f_0"/>
          <p:cNvPicPr preferRelativeResize="0"/>
          <p:nvPr/>
        </p:nvPicPr>
        <p:blipFill rotWithShape="1">
          <a:blip r:embed="rId3">
            <a:alphaModFix/>
          </a:blip>
          <a:srcRect b="54554" l="0" r="0" t="21023"/>
          <a:stretch/>
        </p:blipFill>
        <p:spPr>
          <a:xfrm>
            <a:off x="152400" y="1530125"/>
            <a:ext cx="11727878" cy="381918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g1b866b57e97dd73f_0"/>
          <p:cNvSpPr txBox="1"/>
          <p:nvPr/>
        </p:nvSpPr>
        <p:spPr>
          <a:xfrm>
            <a:off x="471948" y="107196"/>
            <a:ext cx="110613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lang="en-IN" sz="40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 Disease Staging System</a:t>
            </a:r>
            <a:endParaRPr b="1" sz="40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IV Stages and Treatment in Chennai – Sexologists in Chennai treating Men's  Infertility (Premature Ejaculation, Erection Problems etc) since 28 years" id="171" name="Google Shape;171;p14"/>
          <p:cNvPicPr preferRelativeResize="0"/>
          <p:nvPr/>
        </p:nvPicPr>
        <p:blipFill rotWithShape="1">
          <a:blip r:embed="rId3">
            <a:alphaModFix/>
          </a:blip>
          <a:srcRect b="5769" l="12140" r="0" t="21608"/>
          <a:stretch/>
        </p:blipFill>
        <p:spPr>
          <a:xfrm>
            <a:off x="1691146" y="1160206"/>
            <a:ext cx="8731047" cy="5418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"/>
          <p:cNvSpPr txBox="1"/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Times New Roman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7" name="Google Shape;177;p15"/>
          <p:cNvSpPr txBox="1"/>
          <p:nvPr>
            <p:ph idx="1" type="body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79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OPPORTUNISTIC INFECTIONS IN HIV/AIDS - Nurses Revision" id="178" name="Google Shape;1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03238"/>
            <a:ext cx="12192000" cy="585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6"/>
          <p:cNvSpPr txBox="1"/>
          <p:nvPr>
            <p:ph idx="1" type="body"/>
          </p:nvPr>
        </p:nvSpPr>
        <p:spPr>
          <a:xfrm>
            <a:off x="363794" y="1586599"/>
            <a:ext cx="11310046" cy="5047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1. General Principle </a:t>
            </a:r>
            <a:r>
              <a:rPr lang="en-IN" sz="2400">
                <a:solidFill>
                  <a:schemeClr val="dk1"/>
                </a:solidFill>
              </a:rPr>
              <a:t>HIV-infected individuals may remain </a:t>
            </a:r>
            <a:r>
              <a:rPr b="1" lang="en-IN" sz="2400">
                <a:solidFill>
                  <a:schemeClr val="dk1"/>
                </a:solidFill>
              </a:rPr>
              <a:t>asymptomatic</a:t>
            </a:r>
            <a:r>
              <a:rPr lang="en-IN" sz="2400">
                <a:solidFill>
                  <a:schemeClr val="dk1"/>
                </a:solidFill>
              </a:rPr>
              <a:t> when: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CD4+ count is within normal range (500–1600 cells/µL)</a:t>
            </a:r>
            <a:r>
              <a:rPr lang="en-IN" sz="24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IN" sz="2400">
                <a:solidFill>
                  <a:schemeClr val="dk1"/>
                </a:solidFill>
              </a:rPr>
              <a:t>Goal:  Maintain </a:t>
            </a:r>
            <a:r>
              <a:rPr b="1" lang="en-IN" sz="2400">
                <a:solidFill>
                  <a:schemeClr val="dk1"/>
                </a:solidFill>
              </a:rPr>
              <a:t>immune strength</a:t>
            </a:r>
            <a:r>
              <a:rPr lang="en-IN" sz="2400">
                <a:solidFill>
                  <a:schemeClr val="dk1"/>
                </a:solidFill>
              </a:rPr>
              <a:t> , Delay disease progression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2. Lifestyle Modifications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lphaLcPeriod"/>
            </a:pPr>
            <a:r>
              <a:rPr lang="en-IN" sz="2400">
                <a:solidFill>
                  <a:schemeClr val="dk1"/>
                </a:solidFill>
              </a:rPr>
              <a:t>Practice safe sexual behavior: Limit to one sexual partner , Consistent condom use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lphaLcPeriod"/>
            </a:pPr>
            <a:r>
              <a:rPr lang="en-IN" sz="2400">
                <a:solidFill>
                  <a:schemeClr val="dk1"/>
                </a:solidFill>
              </a:rPr>
              <a:t>Avoid exposure to infection:  Do not share blades, razors, needles, or sharps </a:t>
            </a:r>
            <a:endParaRPr/>
          </a:p>
          <a:p>
            <a:pPr indent="-457200" lvl="1" marL="6858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lphaLcPeriod"/>
            </a:pPr>
            <a:r>
              <a:rPr lang="en-IN" sz="2400">
                <a:solidFill>
                  <a:schemeClr val="dk1"/>
                </a:solidFill>
              </a:rPr>
              <a:t>Maintain personal hygiene: Regular handwashing, Clean surroundings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3. Dietary Measures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rPr lang="en-IN" sz="2400">
                <a:solidFill>
                  <a:schemeClr val="dk1"/>
                </a:solidFill>
              </a:rPr>
              <a:t>Consume a nutritious, balanced diet, Well-cooked foods . Properly washed fruits and vegetables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IN" sz="2400">
                <a:solidFill>
                  <a:schemeClr val="dk1"/>
                </a:solidFill>
              </a:rPr>
              <a:t>Avoid: Contaminated or raw foods (to prevent infections)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471948" y="107196"/>
            <a:ext cx="11061290" cy="1325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b="1" lang="en-IN" sz="4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b="1" lang="en-IN" sz="4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Non-Pharmacological</a:t>
            </a:r>
            <a:endParaRPr b="1" sz="44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"/>
          <p:cNvSpPr txBox="1"/>
          <p:nvPr>
            <p:ph idx="1" type="body"/>
          </p:nvPr>
        </p:nvSpPr>
        <p:spPr>
          <a:xfrm>
            <a:off x="629920" y="1493520"/>
            <a:ext cx="10773639" cy="3332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</a:rPr>
              <a:t>4. Avoid Harmful Habits: </a:t>
            </a:r>
            <a:r>
              <a:rPr lang="en-IN" sz="2800">
                <a:solidFill>
                  <a:schemeClr val="dk1"/>
                </a:solidFill>
              </a:rPr>
              <a:t>Abstain from alcohol, Avoid smoking/tobacco , Avoid substance abuse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</a:rPr>
              <a:t>5. Infection Prevention </a:t>
            </a:r>
            <a:r>
              <a:rPr lang="en-IN" sz="2800">
                <a:solidFill>
                  <a:schemeClr val="dk1"/>
                </a:solidFill>
              </a:rPr>
              <a:t>Stay away from:  Crowded or unhygienic environments  and Situations increasing infection risk, Early management of minor infections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</a:rPr>
              <a:t>6. Overall Health Maintenance: </a:t>
            </a:r>
            <a:r>
              <a:rPr lang="en-IN" sz="2800">
                <a:solidFill>
                  <a:schemeClr val="dk1"/>
                </a:solidFill>
              </a:rPr>
              <a:t>Adequate rest and sleep, Regular physical activity (moderate), Stress management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/>
          <p:nvPr>
            <p:ph idx="1" type="body"/>
          </p:nvPr>
        </p:nvSpPr>
        <p:spPr>
          <a:xfrm>
            <a:off x="1513840" y="1666240"/>
            <a:ext cx="6918960" cy="463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2880" lvl="0" marL="18288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b="1" lang="en-IN" sz="2000">
                <a:solidFill>
                  <a:schemeClr val="dk1"/>
                </a:solidFill>
              </a:rPr>
              <a:t>1. Goal of Therapy Prevent viral replication</a:t>
            </a:r>
            <a:r>
              <a:rPr lang="en-IN" sz="2000">
                <a:solidFill>
                  <a:schemeClr val="dk1"/>
                </a:solidFill>
              </a:rPr>
              <a:t> </a:t>
            </a:r>
            <a:endParaRPr/>
          </a:p>
          <a:p>
            <a:pPr indent="-182880" lvl="1" marL="41148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IN">
                <a:solidFill>
                  <a:schemeClr val="dk1"/>
                </a:solidFill>
              </a:rPr>
              <a:t>Ultimate target: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b="1" lang="en-IN" sz="2000">
                <a:solidFill>
                  <a:schemeClr val="dk1"/>
                </a:solidFill>
              </a:rPr>
              <a:t>Undetectable viral load</a:t>
            </a:r>
            <a:r>
              <a:rPr lang="en-IN" sz="2000">
                <a:solidFill>
                  <a:schemeClr val="dk1"/>
                </a:solidFill>
              </a:rPr>
              <a:t> </a:t>
            </a:r>
            <a:endParaRPr/>
          </a:p>
          <a:p>
            <a:pPr indent="-182880" lvl="1" marL="4114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>
                <a:solidFill>
                  <a:schemeClr val="dk1"/>
                </a:solidFill>
              </a:rPr>
              <a:t>Benefits: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Improves </a:t>
            </a:r>
            <a:r>
              <a:rPr b="1" lang="en-IN" sz="2000">
                <a:solidFill>
                  <a:schemeClr val="dk1"/>
                </a:solidFill>
              </a:rPr>
              <a:t>CD4+ count</a:t>
            </a:r>
            <a:r>
              <a:rPr lang="en-IN" sz="2000">
                <a:solidFill>
                  <a:schemeClr val="dk1"/>
                </a:solidFill>
              </a:rPr>
              <a:t>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Reduces disease progression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Prevents opportunistic infections </a:t>
            </a:r>
            <a:br>
              <a:rPr lang="en-IN" sz="2000">
                <a:solidFill>
                  <a:schemeClr val="dk1"/>
                </a:solidFill>
              </a:rPr>
            </a:br>
            <a:endParaRPr sz="2000">
              <a:solidFill>
                <a:schemeClr val="dk1"/>
              </a:solidFill>
            </a:endParaRPr>
          </a:p>
          <a:p>
            <a:pPr indent="-182880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Char char="▪"/>
            </a:pPr>
            <a:r>
              <a:rPr b="1" lang="en-IN" sz="2000">
                <a:solidFill>
                  <a:schemeClr val="dk1"/>
                </a:solidFill>
              </a:rPr>
              <a:t>2. Guidelines</a:t>
            </a:r>
            <a:endParaRPr/>
          </a:p>
          <a:p>
            <a:pPr indent="-182880" lvl="1" marL="41148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IN">
                <a:solidFill>
                  <a:schemeClr val="dk1"/>
                </a:solidFill>
              </a:rPr>
              <a:t>Recommended by: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International AIDS Society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Centers for Disease Control and Prevention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▪"/>
            </a:pPr>
            <a:r>
              <a:rPr lang="en-IN" sz="2000">
                <a:solidFill>
                  <a:schemeClr val="dk1"/>
                </a:solidFill>
              </a:rPr>
              <a:t>World Health Organization</a:t>
            </a:r>
            <a:endParaRPr/>
          </a:p>
          <a:p>
            <a:pPr indent="-55879" lvl="0" marL="18288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471948" y="107196"/>
            <a:ext cx="11061290" cy="1325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b="1" lang="en-IN" sz="4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Treatment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imes New Roman"/>
              <a:buNone/>
            </a:pPr>
            <a:r>
              <a:rPr b="1" lang="en-IN" sz="4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Pharmacological</a:t>
            </a:r>
            <a:endParaRPr b="1" sz="44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" name="Google Shape;200;p19"/>
          <p:cNvGraphicFramePr/>
          <p:nvPr/>
        </p:nvGraphicFramePr>
        <p:xfrm>
          <a:off x="705484" y="990600"/>
          <a:ext cx="3000000" cy="3000000"/>
        </p:xfrm>
        <a:graphic>
          <a:graphicData uri="http://schemas.openxmlformats.org/drawingml/2006/table">
            <a:tbl>
              <a:tblPr firstRow="1">
                <a:noFill/>
                <a:tableStyleId>{6313C834-1409-4E8D-A5A5-5102D3BBF0B7}</a:tableStyleId>
              </a:tblPr>
              <a:tblGrid>
                <a:gridCol w="1296025"/>
                <a:gridCol w="2357125"/>
                <a:gridCol w="4496900"/>
                <a:gridCol w="2716700"/>
              </a:tblGrid>
              <a:tr h="4503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Class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Full Form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Mechanism of Action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Examples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3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NRTIs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Nucleoside Reverse Transcriptase Inhibitors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Inhibit reverse transcriptase enzyme and block conversion of </a:t>
                      </a: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RNA → DNA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Zidovudine, Didanosine, Stavudine, Zalcitabine, Lamivudine, Abacavir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3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NNRTIs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Non-Nucleoside Reverse Transcriptase Inhibitors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Directly inhibit reverse transcriptase enzyme (</a:t>
                      </a: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non-competitive inhibition</a:t>
                      </a: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)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Nevirapine, Delavirdine, Efavirenz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63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PIs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Protease Inhibitors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Inhibit protease enzyme and prevent formation of </a:t>
                      </a:r>
                      <a:r>
                        <a:rPr b="1" lang="en-IN" sz="1800" u="none" cap="none" strike="noStrike">
                          <a:solidFill>
                            <a:schemeClr val="dk1"/>
                          </a:solidFill>
                        </a:rPr>
                        <a:t>mature viral particles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IN" sz="1800" u="none" cap="none" strike="noStrike">
                          <a:solidFill>
                            <a:schemeClr val="dk1"/>
                          </a:solidFill>
                        </a:rPr>
                        <a:t>Saquinavir, Ritonavir, Indinavir, Nelfinavir, Amprenavir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9518" l="5601" r="0" t="16611"/>
          <a:stretch/>
        </p:blipFill>
        <p:spPr>
          <a:xfrm>
            <a:off x="731520" y="223519"/>
            <a:ext cx="10383520" cy="6434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/>
          <p:nvPr>
            <p:ph idx="1" type="body"/>
          </p:nvPr>
        </p:nvSpPr>
        <p:spPr>
          <a:xfrm>
            <a:off x="619760" y="1422400"/>
            <a:ext cx="10921999" cy="4551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IN" sz="2800">
                <a:solidFill>
                  <a:schemeClr val="dk1"/>
                </a:solidFill>
              </a:rPr>
              <a:t>About the Disease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HIV is a </a:t>
            </a:r>
            <a:r>
              <a:rPr b="1" lang="en-IN" sz="2600">
                <a:solidFill>
                  <a:schemeClr val="dk1"/>
                </a:solidFill>
              </a:rPr>
              <a:t>chronic manageable infection</a:t>
            </a:r>
            <a:r>
              <a:rPr lang="en-IN" sz="2600">
                <a:solidFill>
                  <a:schemeClr val="dk1"/>
                </a:solidFill>
              </a:rPr>
              <a:t>, not a death sentence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Caused by Human Immunodeficiency Virus which weakens the immune system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Progresses slowly if untreated → may lead to AIDS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Transmission occurs via: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Unprotected sexual contact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Blood and needle sharing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Mother-to-child transmission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rabicPeriod"/>
            </a:pPr>
            <a:r>
              <a:rPr lang="en-IN" sz="2600">
                <a:solidFill>
                  <a:schemeClr val="dk1"/>
                </a:solidFill>
              </a:rPr>
              <a:t>Patients may remain </a:t>
            </a:r>
            <a:r>
              <a:rPr b="1" lang="en-IN" sz="2600">
                <a:solidFill>
                  <a:schemeClr val="dk1"/>
                </a:solidFill>
              </a:rPr>
              <a:t>asymptomatic for years</a:t>
            </a:r>
            <a:r>
              <a:rPr lang="en-IN" sz="26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471948" y="107196"/>
            <a:ext cx="11061290" cy="1325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en-IN" sz="4400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Patient Education</a:t>
            </a:r>
            <a:endParaRPr b="1" sz="4400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2"/>
          <p:cNvSpPr txBox="1"/>
          <p:nvPr>
            <p:ph idx="1" type="body"/>
          </p:nvPr>
        </p:nvSpPr>
        <p:spPr>
          <a:xfrm>
            <a:off x="863600" y="1097280"/>
            <a:ext cx="10739119" cy="5242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en-IN">
                <a:solidFill>
                  <a:schemeClr val="dk1"/>
                </a:solidFill>
              </a:rPr>
              <a:t>About the Medication (ART)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Antiretroviral therapy (ART):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b="1" lang="en-IN" sz="2200">
                <a:solidFill>
                  <a:schemeClr val="dk1"/>
                </a:solidFill>
              </a:rPr>
              <a:t>Controls viral replication</a:t>
            </a:r>
            <a:r>
              <a:rPr lang="en-IN" sz="2200">
                <a:solidFill>
                  <a:schemeClr val="dk1"/>
                </a:solidFill>
              </a:rPr>
              <a:t>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Helps maintain/increase </a:t>
            </a:r>
            <a:r>
              <a:rPr b="1" lang="en-IN" sz="2200">
                <a:solidFill>
                  <a:schemeClr val="dk1"/>
                </a:solidFill>
              </a:rPr>
              <a:t>CD4 count</a:t>
            </a:r>
            <a:r>
              <a:rPr lang="en-IN" sz="2200">
                <a:solidFill>
                  <a:schemeClr val="dk1"/>
                </a:solidFill>
              </a:rPr>
              <a:t>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Key counseling points: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b="1" lang="en-IN" sz="2200">
                <a:solidFill>
                  <a:schemeClr val="dk1"/>
                </a:solidFill>
              </a:rPr>
              <a:t>Strict adherence is essential</a:t>
            </a:r>
            <a:r>
              <a:rPr lang="en-IN" sz="2200">
                <a:solidFill>
                  <a:schemeClr val="dk1"/>
                </a:solidFill>
              </a:rPr>
              <a:t> (take medicines daily, same time)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Missing doses → </a:t>
            </a:r>
            <a:r>
              <a:rPr b="1" lang="en-IN" sz="2200">
                <a:solidFill>
                  <a:schemeClr val="dk1"/>
                </a:solidFill>
              </a:rPr>
              <a:t>drug resistance &amp; treatment failure</a:t>
            </a:r>
            <a:r>
              <a:rPr lang="en-IN" sz="2200">
                <a:solidFill>
                  <a:schemeClr val="dk1"/>
                </a:solidFill>
              </a:rPr>
              <a:t>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Do not stop medication without consulting doctor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Be aware of possible </a:t>
            </a:r>
            <a:r>
              <a:rPr b="1" lang="en-IN" sz="2200">
                <a:solidFill>
                  <a:schemeClr val="dk1"/>
                </a:solidFill>
              </a:rPr>
              <a:t>side effects</a:t>
            </a:r>
            <a:r>
              <a:rPr lang="en-IN" sz="2200">
                <a:solidFill>
                  <a:schemeClr val="dk1"/>
                </a:solidFill>
              </a:rPr>
              <a:t> and report them </a:t>
            </a:r>
            <a:endParaRPr/>
          </a:p>
          <a:p>
            <a:pPr indent="-457200" lvl="2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Goal: </a:t>
            </a:r>
            <a:endParaRPr/>
          </a:p>
          <a:p>
            <a:pPr indent="-457200" lvl="3" marL="11430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AutoNum type="alphaLcParenR"/>
            </a:pPr>
            <a:r>
              <a:rPr lang="en-IN" sz="2200">
                <a:solidFill>
                  <a:schemeClr val="dk1"/>
                </a:solidFill>
              </a:rPr>
              <a:t>Achieve </a:t>
            </a:r>
            <a:r>
              <a:rPr b="1" lang="en-IN" sz="2200">
                <a:solidFill>
                  <a:schemeClr val="dk1"/>
                </a:solidFill>
              </a:rPr>
              <a:t>undetectable viral load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/>
          <p:nvPr>
            <p:ph idx="1" type="body"/>
          </p:nvPr>
        </p:nvSpPr>
        <p:spPr>
          <a:xfrm>
            <a:off x="274321" y="1554480"/>
            <a:ext cx="5364479" cy="4389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A. Prevention of Transmission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Use condoms consistently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Maintain single sexual partner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Do not share: </a:t>
            </a:r>
            <a:endParaRPr/>
          </a:p>
          <a:p>
            <a:pPr indent="-182880" lvl="3" marL="8686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Needles </a:t>
            </a:r>
            <a:endParaRPr/>
          </a:p>
          <a:p>
            <a:pPr indent="-182880" lvl="3" marL="8686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Razors/blades </a:t>
            </a:r>
            <a:endParaRPr/>
          </a:p>
          <a:p>
            <a:pPr indent="0" lvl="1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b="1" lang="en-IN" sz="2400">
                <a:solidFill>
                  <a:schemeClr val="dk1"/>
                </a:solidFill>
              </a:rPr>
              <a:t>B. Healthy Living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Eat nutritious, well-cooked food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Maintain personal hygiene </a:t>
            </a:r>
            <a:endParaRPr/>
          </a:p>
          <a:p>
            <a:pPr indent="-182880" lvl="2" marL="64008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▪"/>
            </a:pPr>
            <a:r>
              <a:rPr lang="en-IN" sz="2200">
                <a:solidFill>
                  <a:schemeClr val="dk1"/>
                </a:solidFill>
              </a:rPr>
              <a:t>Regular exercise and adequate rest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6563360" y="2664659"/>
            <a:ext cx="609600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D. Infection Prevention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Avoid: 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Unhygienic environments </a:t>
            </a:r>
            <a:endParaRPr/>
          </a:p>
          <a:p>
            <a:pPr indent="-342900" lvl="2" marL="12573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Contaminated food/water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Seek early treatment for infections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I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 Psychosocial Support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Maintain positive mental health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Seek family and social support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Avoid stigma and discrimination</a:t>
            </a:r>
            <a:endParaRPr/>
          </a:p>
        </p:txBody>
      </p:sp>
      <p:sp>
        <p:nvSpPr>
          <p:cNvPr id="223" name="Google Shape;223;p23"/>
          <p:cNvSpPr txBox="1"/>
          <p:nvPr/>
        </p:nvSpPr>
        <p:spPr>
          <a:xfrm>
            <a:off x="6690360" y="949236"/>
            <a:ext cx="661416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1" lang="en-I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C. Avoid Harmful Habits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alcohol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smoking/tobacco 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IN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Avoid substance abuse </a:t>
            </a:r>
            <a:endParaRPr/>
          </a:p>
        </p:txBody>
      </p:sp>
      <p:sp>
        <p:nvSpPr>
          <p:cNvPr id="224" name="Google Shape;224;p23"/>
          <p:cNvSpPr txBox="1"/>
          <p:nvPr/>
        </p:nvSpPr>
        <p:spPr>
          <a:xfrm>
            <a:off x="2087880" y="267454"/>
            <a:ext cx="661416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en-IN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Lifestyle Modifications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24"/>
          <p:cNvGraphicFramePr/>
          <p:nvPr/>
        </p:nvGraphicFramePr>
        <p:xfrm>
          <a:off x="619760" y="284480"/>
          <a:ext cx="3000000" cy="3000000"/>
        </p:xfrm>
        <a:graphic>
          <a:graphicData uri="http://schemas.openxmlformats.org/drawingml/2006/table">
            <a:tbl>
              <a:tblPr firstCol="1" firstRow="1">
                <a:noFill/>
                <a:tableStyleId>{32E904FC-C3E9-4FC2-BCD5-B3EECF69704C}</a:tableStyleId>
              </a:tblPr>
              <a:tblGrid>
                <a:gridCol w="3028200"/>
                <a:gridCol w="4442775"/>
                <a:gridCol w="3735500"/>
              </a:tblGrid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Feature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HIV Infection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AIDS (Acquired Immunodeficiency Syndrome)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Definition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Infection caused by Human Immunodeficiency Virus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Advanced stage of HIV infection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Stage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Early to chronic phase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Final/advanced stage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Immune Status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CD4 count may be normal or mildly reduced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Severely reduced CD4 (&lt;200 cells/mm³)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Symptoms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Often asymptomatic or mild (fever, rash, lymphadenopathy)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Severe symptoms due to opportunistic infections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Opportunistic Infections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Usually absent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Common (TB, candidiasis, toxoplasmosis, etc.)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Viral Load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Variable, can be controlled with ART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High if untreated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Diagnosis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HIV antibody/antigen tests (ELISA, etc.)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HIV positive + AIDS-defining conditions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Reversibility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Can be controlled with ART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Cannot be reversed, but can be managed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  <a:tr h="4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b="1" lang="en-IN" sz="2000" u="none" cap="none" strike="noStrike">
                          <a:solidFill>
                            <a:schemeClr val="dk1"/>
                          </a:solidFill>
                        </a:rPr>
                        <a:t>Prognosis</a:t>
                      </a:r>
                      <a:endParaRPr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Good with treatment</a:t>
                      </a:r>
                      <a:endParaRPr/>
                    </a:p>
                  </a:txBody>
                  <a:tcPr marT="32875" marB="32875" marR="65725" marL="6572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Times New Roman"/>
                        <a:buNone/>
                      </a:pPr>
                      <a:r>
                        <a:rPr lang="en-IN" sz="2000" u="none" cap="none" strike="noStrike">
                          <a:solidFill>
                            <a:schemeClr val="dk1"/>
                          </a:solidFill>
                        </a:rPr>
                        <a:t>Poor if untreated</a:t>
                      </a:r>
                      <a:endParaRPr/>
                    </a:p>
                  </a:txBody>
                  <a:tcPr marT="32875" marB="32875" marR="65725" marL="65725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anded">
  <a:themeElements>
    <a:clrScheme name="Green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2026-03-27T09:46:57Z</dcterms:created>
  <dc:creator>Ayesha Fatima</dc:creator>
</cp:coreProperties>
</file>